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2"/>
  </p:notesMasterIdLst>
  <p:sldIdLst>
    <p:sldId id="256" r:id="rId2"/>
    <p:sldId id="304" r:id="rId3"/>
    <p:sldId id="258" r:id="rId4"/>
    <p:sldId id="259" r:id="rId5"/>
    <p:sldId id="305" r:id="rId6"/>
    <p:sldId id="309" r:id="rId7"/>
    <p:sldId id="307" r:id="rId8"/>
    <p:sldId id="306" r:id="rId9"/>
    <p:sldId id="310" r:id="rId10"/>
    <p:sldId id="308" r:id="rId1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Montserrat Black" panose="00000A00000000000000" pitchFamily="2" charset="0"/>
      <p:bold r:id="rId21"/>
      <p:boldItalic r:id="rId22"/>
    </p:embeddedFont>
    <p:embeddedFont>
      <p:font typeface="Montserrat ExtraLight" panose="00000300000000000000" pitchFamily="2" charset="0"/>
      <p:regular r:id="rId23"/>
      <p:bold r:id="rId24"/>
      <p:italic r:id="rId25"/>
      <p:boldItalic r:id="rId26"/>
    </p:embeddedFont>
    <p:embeddedFont>
      <p:font typeface="Montserrat Thin" panose="00000300000000000000" pitchFamily="2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68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28E8D93-E348-4EA8-AAF3-BEAEB7EB9C14}">
  <a:tblStyle styleId="{128E8D93-E348-4EA8-AAF3-BEAEB7EB9C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737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6d1c55ffe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6d1c55ffe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267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cd5d4693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cd5d4693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cd5d4693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cd5d4693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cd5d4693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cd5d4693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96887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cd5d4693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cd5d4693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478799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6cd5d46934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6cd5d46934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594297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sz="3600" b="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rgbClr val="000000"/>
        </a:solid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5100750" y="1292375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body" idx="1"/>
          </p:nvPr>
        </p:nvSpPr>
        <p:spPr>
          <a:xfrm>
            <a:off x="5100750" y="2101825"/>
            <a:ext cx="2808000" cy="174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">
    <p:bg>
      <p:bgPr>
        <a:solidFill>
          <a:srgbClr val="000000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ctrTitle"/>
          </p:nvPr>
        </p:nvSpPr>
        <p:spPr>
          <a:xfrm>
            <a:off x="3003350" y="71738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subTitle" idx="1"/>
          </p:nvPr>
        </p:nvSpPr>
        <p:spPr>
          <a:xfrm>
            <a:off x="5267075" y="500219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title" idx="2" hasCustomPrompt="1"/>
          </p:nvPr>
        </p:nvSpPr>
        <p:spPr>
          <a:xfrm>
            <a:off x="965111" y="690493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4"/>
          <p:cNvSpPr txBox="1">
            <a:spLocks noGrp="1"/>
          </p:cNvSpPr>
          <p:nvPr>
            <p:ph type="ctrTitle" idx="3"/>
          </p:nvPr>
        </p:nvSpPr>
        <p:spPr>
          <a:xfrm>
            <a:off x="3003350" y="174780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4"/>
          </p:nvPr>
        </p:nvSpPr>
        <p:spPr>
          <a:xfrm>
            <a:off x="5267075" y="152168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 idx="5" hasCustomPrompt="1"/>
          </p:nvPr>
        </p:nvSpPr>
        <p:spPr>
          <a:xfrm>
            <a:off x="965111" y="170299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4"/>
          <p:cNvSpPr txBox="1">
            <a:spLocks noGrp="1"/>
          </p:cNvSpPr>
          <p:nvPr>
            <p:ph type="ctrTitle" idx="6"/>
          </p:nvPr>
        </p:nvSpPr>
        <p:spPr>
          <a:xfrm>
            <a:off x="3003350" y="2778230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7"/>
          </p:nvPr>
        </p:nvSpPr>
        <p:spPr>
          <a:xfrm>
            <a:off x="5267075" y="2543147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title" idx="8" hasCustomPrompt="1"/>
          </p:nvPr>
        </p:nvSpPr>
        <p:spPr>
          <a:xfrm>
            <a:off x="965111" y="2733421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4"/>
          <p:cNvSpPr txBox="1">
            <a:spLocks noGrp="1"/>
          </p:cNvSpPr>
          <p:nvPr>
            <p:ph type="ctrTitle" idx="9"/>
          </p:nvPr>
        </p:nvSpPr>
        <p:spPr>
          <a:xfrm>
            <a:off x="3003350" y="3808655"/>
            <a:ext cx="2454600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3"/>
          </p:nvPr>
        </p:nvSpPr>
        <p:spPr>
          <a:xfrm>
            <a:off x="5267075" y="3582533"/>
            <a:ext cx="2454600" cy="86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title" idx="14" hasCustomPrompt="1"/>
          </p:nvPr>
        </p:nvSpPr>
        <p:spPr>
          <a:xfrm>
            <a:off x="965111" y="3763846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 b="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cxnSp>
        <p:nvCxnSpPr>
          <p:cNvPr id="64" name="Google Shape;64;p14"/>
          <p:cNvCxnSpPr/>
          <p:nvPr/>
        </p:nvCxnSpPr>
        <p:spPr>
          <a:xfrm>
            <a:off x="2740450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65;p14"/>
          <p:cNvCxnSpPr/>
          <p:nvPr/>
        </p:nvCxnSpPr>
        <p:spPr>
          <a:xfrm>
            <a:off x="5011807" y="720150"/>
            <a:ext cx="0" cy="3703200"/>
          </a:xfrm>
          <a:prstGeom prst="straightConnector1">
            <a:avLst/>
          </a:prstGeom>
          <a:noFill/>
          <a:ln w="9525" cap="flat" cmpd="sng">
            <a:solidFill>
              <a:srgbClr val="D5B96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AND_BODY_1_1">
    <p:bg>
      <p:bgPr>
        <a:solidFill>
          <a:schemeClr val="dk1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sz="2000" b="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subTitle" idx="1"/>
          </p:nvPr>
        </p:nvSpPr>
        <p:spPr>
          <a:xfrm>
            <a:off x="2609400" y="2326475"/>
            <a:ext cx="3925200" cy="17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SECTION_TITLE_AND_DESCRIPTION_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8" r:id="rId3"/>
    <p:sldLayoutId id="2147483660" r:id="rId4"/>
    <p:sldLayoutId id="2147483662" r:id="rId5"/>
    <p:sldLayoutId id="214748367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1"/>
          <p:cNvSpPr txBox="1">
            <a:spLocks noGrp="1"/>
          </p:cNvSpPr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Wasalni</a:t>
            </a:r>
            <a:endParaRPr sz="5400" dirty="0">
              <a:solidFill>
                <a:schemeClr val="lt1"/>
              </a:solidFill>
            </a:endParaRPr>
          </a:p>
        </p:txBody>
      </p:sp>
      <p:sp>
        <p:nvSpPr>
          <p:cNvPr id="166" name="Google Shape;166;p31"/>
          <p:cNvSpPr txBox="1">
            <a:spLocks noGrp="1"/>
          </p:cNvSpPr>
          <p:nvPr>
            <p:ph type="subTitle" idx="1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 are differently able</a:t>
            </a:r>
            <a:endParaRPr lang="en-US" sz="2400" dirty="0">
              <a:solidFill>
                <a:schemeClr val="lt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99A3F35-CAC6-3080-1083-85A9477EB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8722" y="66206"/>
            <a:ext cx="3974424" cy="28101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3BF47D0-8AE3-8219-4728-4C3AF07AADD4}"/>
              </a:ext>
            </a:extLst>
          </p:cNvPr>
          <p:cNvSpPr/>
          <p:nvPr/>
        </p:nvSpPr>
        <p:spPr>
          <a:xfrm>
            <a:off x="2977075" y="224135"/>
            <a:ext cx="298030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Prepared by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7F9464-550F-64FE-47E9-9FE13B127167}"/>
              </a:ext>
            </a:extLst>
          </p:cNvPr>
          <p:cNvSpPr/>
          <p:nvPr/>
        </p:nvSpPr>
        <p:spPr>
          <a:xfrm>
            <a:off x="544592" y="1510010"/>
            <a:ext cx="7571303" cy="274498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marR="0" indent="45720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Name                                                                                               ID</a:t>
            </a: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Monica 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saeed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habeb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					20200567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Michael Maher 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Nagi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					20200576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Mira Ehab Mikhail					20201234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Mirette 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Shenouda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Maher				20200575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Catherine 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Ramy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Mikhail					20200386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Youstina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Sadawy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Thabet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				20200686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Andrew Ashraf Samuel					20201036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indent="4572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Fady 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Emeel</a:t>
            </a:r>
            <a:r>
              <a:rPr lang="en-GB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Abdelmassih				20200370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1894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40000"/>
            <a:lumOff val="60000"/>
          </a:schemeClr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>
            <a:spLocks noGrp="1"/>
          </p:cNvSpPr>
          <p:nvPr>
            <p:ph type="title"/>
          </p:nvPr>
        </p:nvSpPr>
        <p:spPr>
          <a:xfrm>
            <a:off x="3168000" y="845582"/>
            <a:ext cx="2808000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tx1"/>
                </a:solidFill>
              </a:rPr>
              <a:t>Introduction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41" name="Google Shape;241;p38"/>
          <p:cNvSpPr txBox="1">
            <a:spLocks noGrp="1"/>
          </p:cNvSpPr>
          <p:nvPr>
            <p:ph type="subTitle" idx="1"/>
          </p:nvPr>
        </p:nvSpPr>
        <p:spPr>
          <a:xfrm>
            <a:off x="1170709" y="1876203"/>
            <a:ext cx="6670964" cy="170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company </a:t>
            </a:r>
            <a:r>
              <a:rPr lang="en-US" dirty="0" err="1"/>
              <a:t>Wasalni</a:t>
            </a:r>
            <a:r>
              <a:rPr lang="en-US" dirty="0"/>
              <a:t> is a transportation company that aims to help people with special needs and facilitate their transportation.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Our main purpose is to create an appropriate environment where our clients feel relieved and do not feel any difference. For we believe that we are differently able.</a:t>
            </a:r>
          </a:p>
        </p:txBody>
      </p:sp>
    </p:spTree>
    <p:extLst>
      <p:ext uri="{BB962C8B-B14F-4D97-AF65-F5344CB8AC3E}">
        <p14:creationId xmlns:p14="http://schemas.microsoft.com/office/powerpoint/2010/main" val="2749484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3"/>
          <p:cNvSpPr txBox="1">
            <a:spLocks noGrp="1"/>
          </p:cNvSpPr>
          <p:nvPr>
            <p:ph type="title" idx="2"/>
          </p:nvPr>
        </p:nvSpPr>
        <p:spPr>
          <a:xfrm>
            <a:off x="889651" y="831769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01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82" name="Google Shape;182;p33"/>
          <p:cNvSpPr txBox="1">
            <a:spLocks noGrp="1"/>
          </p:cNvSpPr>
          <p:nvPr>
            <p:ph type="ctrTitle"/>
          </p:nvPr>
        </p:nvSpPr>
        <p:spPr>
          <a:xfrm>
            <a:off x="3211908" y="858656"/>
            <a:ext cx="2636442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Planning function</a:t>
            </a:r>
          </a:p>
        </p:txBody>
      </p:sp>
      <p:sp>
        <p:nvSpPr>
          <p:cNvPr id="184" name="Google Shape;184;p33"/>
          <p:cNvSpPr txBox="1">
            <a:spLocks noGrp="1"/>
          </p:cNvSpPr>
          <p:nvPr>
            <p:ph type="ctrTitle" idx="3"/>
          </p:nvPr>
        </p:nvSpPr>
        <p:spPr>
          <a:xfrm>
            <a:off x="3211907" y="1889080"/>
            <a:ext cx="3007918" cy="6826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Organizing function</a:t>
            </a:r>
          </a:p>
        </p:txBody>
      </p:sp>
      <p:sp>
        <p:nvSpPr>
          <p:cNvPr id="186" name="Google Shape;186;p33"/>
          <p:cNvSpPr txBox="1">
            <a:spLocks noGrp="1"/>
          </p:cNvSpPr>
          <p:nvPr>
            <p:ph type="title" idx="5"/>
          </p:nvPr>
        </p:nvSpPr>
        <p:spPr>
          <a:xfrm>
            <a:off x="889651" y="1844272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/>
                </a:solidFill>
              </a:rPr>
              <a:t>02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87" name="Google Shape;187;p33"/>
          <p:cNvSpPr txBox="1">
            <a:spLocks noGrp="1"/>
          </p:cNvSpPr>
          <p:nvPr>
            <p:ph type="ctrTitle" idx="6"/>
          </p:nvPr>
        </p:nvSpPr>
        <p:spPr>
          <a:xfrm>
            <a:off x="3211908" y="2919506"/>
            <a:ext cx="2750742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Influencing function</a:t>
            </a:r>
          </a:p>
        </p:txBody>
      </p:sp>
      <p:sp>
        <p:nvSpPr>
          <p:cNvPr id="189" name="Google Shape;189;p33"/>
          <p:cNvSpPr txBox="1">
            <a:spLocks noGrp="1"/>
          </p:cNvSpPr>
          <p:nvPr>
            <p:ph type="title" idx="8"/>
          </p:nvPr>
        </p:nvSpPr>
        <p:spPr>
          <a:xfrm>
            <a:off x="889651" y="2874697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/>
                </a:solidFill>
              </a:rPr>
              <a:t>03</a:t>
            </a:r>
            <a:endParaRPr>
              <a:solidFill>
                <a:schemeClr val="bg1"/>
              </a:solidFill>
            </a:endParaRPr>
          </a:p>
        </p:txBody>
      </p:sp>
      <p:sp>
        <p:nvSpPr>
          <p:cNvPr id="190" name="Google Shape;190;p33"/>
          <p:cNvSpPr txBox="1">
            <a:spLocks noGrp="1"/>
          </p:cNvSpPr>
          <p:nvPr>
            <p:ph type="ctrTitle" idx="9"/>
          </p:nvPr>
        </p:nvSpPr>
        <p:spPr>
          <a:xfrm>
            <a:off x="3211907" y="3949931"/>
            <a:ext cx="2931717" cy="65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Controlling function</a:t>
            </a:r>
          </a:p>
        </p:txBody>
      </p:sp>
      <p:sp>
        <p:nvSpPr>
          <p:cNvPr id="192" name="Google Shape;192;p33"/>
          <p:cNvSpPr txBox="1">
            <a:spLocks noGrp="1"/>
          </p:cNvSpPr>
          <p:nvPr>
            <p:ph type="title" idx="14"/>
          </p:nvPr>
        </p:nvSpPr>
        <p:spPr>
          <a:xfrm>
            <a:off x="889651" y="3905122"/>
            <a:ext cx="1526100" cy="6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/>
                </a:solidFill>
              </a:rPr>
              <a:t>04</a:t>
            </a:r>
            <a:endParaRPr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4995702" y="218651"/>
            <a:ext cx="3018095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Planning function </a:t>
            </a:r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1"/>
          </p:nvPr>
        </p:nvSpPr>
        <p:spPr>
          <a:xfrm>
            <a:off x="5100749" y="834136"/>
            <a:ext cx="2808000" cy="42574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Objectives: </a:t>
            </a:r>
          </a:p>
          <a:p>
            <a:pPr marL="285750" indent="-285750">
              <a:spcAft>
                <a:spcPts val="800"/>
              </a:spcAft>
            </a:pPr>
            <a:r>
              <a:rPr lang="en-US" sz="900" dirty="0"/>
              <a:t>Short-term objective</a:t>
            </a:r>
          </a:p>
          <a:p>
            <a:pPr marL="285750" indent="-285750">
              <a:spcAft>
                <a:spcPts val="800"/>
              </a:spcAft>
            </a:pPr>
            <a:r>
              <a:rPr lang="en-US" sz="900" dirty="0"/>
              <a:t>Intermediate-term objective</a:t>
            </a:r>
          </a:p>
          <a:p>
            <a:pPr marL="285750" indent="-285750">
              <a:spcAft>
                <a:spcPts val="800"/>
              </a:spcAft>
            </a:pPr>
            <a:r>
              <a:rPr lang="en-US" sz="900" dirty="0"/>
              <a:t>Long-term objectives</a:t>
            </a:r>
            <a:endParaRPr lang="en-US" dirty="0"/>
          </a:p>
          <a:p>
            <a:pPr marL="0" lvl="0" indent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List of alternative ways of reaching objectives</a:t>
            </a:r>
          </a:p>
          <a:p>
            <a:pPr marL="285750" marR="0" lvl="0" indent="-28575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First Idea</a:t>
            </a:r>
          </a:p>
          <a:p>
            <a:pPr marL="285750" marR="0" lvl="0" indent="-28575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second Idea </a:t>
            </a:r>
          </a:p>
          <a:p>
            <a:pPr marL="285750" marR="0" lvl="0" indent="-28575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third Idea</a:t>
            </a:r>
          </a:p>
          <a:p>
            <a:pPr marL="0" indent="0">
              <a:spcAft>
                <a:spcPts val="800"/>
              </a:spcAft>
              <a:buClr>
                <a:srgbClr val="FFFFFF"/>
              </a:buClr>
              <a:buNone/>
              <a:defRPr/>
            </a:pPr>
            <a:r>
              <a:rPr lang="en-US" dirty="0"/>
              <a:t>The best alternative for reach objective</a:t>
            </a:r>
          </a:p>
          <a:p>
            <a:pPr marL="0" indent="0">
              <a:spcAft>
                <a:spcPts val="800"/>
              </a:spcAft>
              <a:buClr>
                <a:srgbClr val="FFFFFF"/>
              </a:buClr>
              <a:buNone/>
              <a:defRPr/>
            </a:pPr>
            <a:r>
              <a:rPr lang="en-US" dirty="0"/>
              <a:t>Develop plans to pursue chosen alternative</a:t>
            </a:r>
          </a:p>
          <a:p>
            <a:pPr marL="0" indent="0">
              <a:spcAft>
                <a:spcPts val="800"/>
              </a:spcAft>
              <a:buClr>
                <a:srgbClr val="FFFFFF"/>
              </a:buClr>
              <a:buNone/>
              <a:defRPr/>
            </a:pPr>
            <a:r>
              <a:rPr lang="en-US" dirty="0"/>
              <a:t>Put plans into action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lang="en-US" dirty="0"/>
          </a:p>
        </p:txBody>
      </p:sp>
      <p:pic>
        <p:nvPicPr>
          <p:cNvPr id="199" name="Google Shape;199;p34"/>
          <p:cNvPicPr preferRelativeResize="0"/>
          <p:nvPr/>
        </p:nvPicPr>
        <p:blipFill rotWithShape="1">
          <a:blip r:embed="rId3">
            <a:alphaModFix/>
          </a:blip>
          <a:srcRect l="12478" r="37708"/>
          <a:stretch/>
        </p:blipFill>
        <p:spPr>
          <a:xfrm>
            <a:off x="0" y="0"/>
            <a:ext cx="3843225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4"/>
          <p:cNvSpPr/>
          <p:nvPr/>
        </p:nvSpPr>
        <p:spPr>
          <a:xfrm>
            <a:off x="-12300" y="0"/>
            <a:ext cx="3855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4995702" y="710485"/>
            <a:ext cx="3247753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Organizing function </a:t>
            </a:r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1"/>
          </p:nvPr>
        </p:nvSpPr>
        <p:spPr>
          <a:xfrm>
            <a:off x="5107677" y="1568425"/>
            <a:ext cx="2808000" cy="12898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establish major tasks: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divide major tasks into subtasks</a:t>
            </a:r>
            <a:endParaRPr kumimoji="0" lang="en-US" sz="9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privacy and policy department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technology department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human resources department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customer support department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finance department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marketing department</a:t>
            </a:r>
          </a:p>
        </p:txBody>
      </p:sp>
      <p:pic>
        <p:nvPicPr>
          <p:cNvPr id="6" name="Google Shape;304;p42">
            <a:extLst>
              <a:ext uri="{FF2B5EF4-FFF2-40B4-BE49-F238E27FC236}">
                <a16:creationId xmlns:a16="http://schemas.microsoft.com/office/drawing/2014/main" id="{BC8B2E07-6D87-D51C-4966-FD9E496A9B4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3222" r="6204"/>
          <a:stretch/>
        </p:blipFill>
        <p:spPr>
          <a:xfrm>
            <a:off x="-13854" y="34"/>
            <a:ext cx="3843117" cy="515024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305;p42">
            <a:extLst>
              <a:ext uri="{FF2B5EF4-FFF2-40B4-BE49-F238E27FC236}">
                <a16:creationId xmlns:a16="http://schemas.microsoft.com/office/drawing/2014/main" id="{39CC6235-9D05-F365-04EB-280843626801}"/>
              </a:ext>
            </a:extLst>
          </p:cNvPr>
          <p:cNvSpPr/>
          <p:nvPr/>
        </p:nvSpPr>
        <p:spPr>
          <a:xfrm>
            <a:off x="-13841" y="0"/>
            <a:ext cx="3843225" cy="5150427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6408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EA38A0B3-7F06-44EA-5502-38F7B7014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1957" y="123825"/>
            <a:ext cx="6399867" cy="60007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513E740-EBC4-CE8A-0F57-3267DF144006}"/>
              </a:ext>
            </a:extLst>
          </p:cNvPr>
          <p:cNvSpPr/>
          <p:nvPr/>
        </p:nvSpPr>
        <p:spPr>
          <a:xfrm>
            <a:off x="610932" y="123825"/>
            <a:ext cx="1922717" cy="36933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Division of labor</a:t>
            </a:r>
          </a:p>
        </p:txBody>
      </p:sp>
    </p:spTree>
    <p:extLst>
      <p:ext uri="{BB962C8B-B14F-4D97-AF65-F5344CB8AC3E}">
        <p14:creationId xmlns:p14="http://schemas.microsoft.com/office/powerpoint/2010/main" val="5024136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4995702" y="710485"/>
            <a:ext cx="3247753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Influencing function </a:t>
            </a:r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1"/>
          </p:nvPr>
        </p:nvSpPr>
        <p:spPr>
          <a:xfrm>
            <a:off x="5107677" y="1568425"/>
            <a:ext cx="2808000" cy="26779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inputs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processing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output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emotional intelligent manager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05E12D-E345-EB3F-7207-4A0204A8E2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30809"/>
          <a:stretch/>
        </p:blipFill>
        <p:spPr>
          <a:xfrm>
            <a:off x="0" y="0"/>
            <a:ext cx="382926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91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title"/>
          </p:nvPr>
        </p:nvSpPr>
        <p:spPr>
          <a:xfrm>
            <a:off x="4995702" y="710485"/>
            <a:ext cx="3247753" cy="5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tx1"/>
                </a:solidFill>
              </a:rPr>
              <a:t>Controlling function </a:t>
            </a:r>
          </a:p>
        </p:txBody>
      </p:sp>
      <p:sp>
        <p:nvSpPr>
          <p:cNvPr id="198" name="Google Shape;198;p34"/>
          <p:cNvSpPr txBox="1">
            <a:spLocks noGrp="1"/>
          </p:cNvSpPr>
          <p:nvPr>
            <p:ph type="body" idx="1"/>
          </p:nvPr>
        </p:nvSpPr>
        <p:spPr>
          <a:xfrm>
            <a:off x="5121853" y="1362862"/>
            <a:ext cx="2808000" cy="32729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Standard of ideas: </a:t>
            </a:r>
          </a:p>
          <a:p>
            <a:pPr marL="285750" marR="0" lvl="0" indent="-28575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First Idea</a:t>
            </a:r>
          </a:p>
          <a:p>
            <a:pPr marL="285750" marR="0" lvl="0" indent="-28575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second Idea </a:t>
            </a:r>
          </a:p>
          <a:p>
            <a:pPr marL="285750" marR="0" lvl="0" indent="-28575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third Idea</a:t>
            </a:r>
          </a:p>
          <a:p>
            <a:pPr marL="0" lvl="0" indent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Actual performance of ideas:</a:t>
            </a:r>
          </a:p>
          <a:p>
            <a:pPr marL="285750" marR="0" lvl="0" indent="-28575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First Idea</a:t>
            </a:r>
          </a:p>
          <a:p>
            <a:pPr marL="285750" marR="0" lvl="0" indent="-28575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second Idea </a:t>
            </a:r>
          </a:p>
          <a:p>
            <a:pPr marL="285750" marR="0" lvl="0" indent="-28575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/>
                <a:sym typeface="Montserrat"/>
              </a:rPr>
              <a:t>third Idea</a:t>
            </a:r>
          </a:p>
          <a:p>
            <a:pPr marL="285750" marR="0" lvl="0" indent="-28575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FFFFFF"/>
              </a:buClr>
              <a:buSzPts val="1400"/>
              <a:buFont typeface="Montserrat"/>
              <a:buChar char="●"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Corrective ideas</a:t>
            </a:r>
          </a:p>
        </p:txBody>
      </p:sp>
      <p:pic>
        <p:nvPicPr>
          <p:cNvPr id="10" name="Google Shape;258;p40">
            <a:extLst>
              <a:ext uri="{FF2B5EF4-FFF2-40B4-BE49-F238E27FC236}">
                <a16:creationId xmlns:a16="http://schemas.microsoft.com/office/drawing/2014/main" id="{E7CD442A-DD56-0C38-BC14-0DDAD8A74C5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r="1312"/>
          <a:stretch/>
        </p:blipFill>
        <p:spPr>
          <a:xfrm>
            <a:off x="5" y="-7103"/>
            <a:ext cx="3829382" cy="515059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259;p40">
            <a:extLst>
              <a:ext uri="{FF2B5EF4-FFF2-40B4-BE49-F238E27FC236}">
                <a16:creationId xmlns:a16="http://schemas.microsoft.com/office/drawing/2014/main" id="{28CEF9A2-C50E-D524-2664-15434B3FD5E5}"/>
              </a:ext>
            </a:extLst>
          </p:cNvPr>
          <p:cNvSpPr/>
          <p:nvPr/>
        </p:nvSpPr>
        <p:spPr>
          <a:xfrm>
            <a:off x="-1" y="-7091"/>
            <a:ext cx="3829263" cy="5150592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4512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F3AD208C-B4DC-64AA-A464-82DF2B5CC8DE}"/>
              </a:ext>
            </a:extLst>
          </p:cNvPr>
          <p:cNvGrpSpPr/>
          <p:nvPr/>
        </p:nvGrpSpPr>
        <p:grpSpPr>
          <a:xfrm>
            <a:off x="1123950" y="1186119"/>
            <a:ext cx="6896100" cy="3296126"/>
            <a:chOff x="1123950" y="1186119"/>
            <a:chExt cx="6896100" cy="3296126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92B4EA2-D1A0-A45A-13F7-6A3A22A2A0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33650" y="2486025"/>
              <a:ext cx="33337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C98B589-8446-A4F8-82B9-CA448D73514D}"/>
                </a:ext>
              </a:extLst>
            </p:cNvPr>
            <p:cNvSpPr/>
            <p:nvPr/>
          </p:nvSpPr>
          <p:spPr>
            <a:xfrm>
              <a:off x="4138788" y="4152900"/>
              <a:ext cx="742597" cy="90022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2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feedback</a:t>
              </a:r>
              <a:endPara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C0EBAB5-2ABE-FBD3-506D-F0C129BA9F3F}"/>
                </a:ext>
              </a:extLst>
            </p:cNvPr>
            <p:cNvSpPr/>
            <p:nvPr/>
          </p:nvSpPr>
          <p:spPr>
            <a:xfrm>
              <a:off x="1465012" y="1186119"/>
              <a:ext cx="664383" cy="11002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16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Step </a:t>
              </a:r>
              <a:r>
                <a:rPr lang="en-US" sz="16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</a:t>
              </a:r>
              <a:endPara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ED93F38-62E6-A6BC-0AE9-C019CEB10F10}"/>
                </a:ext>
              </a:extLst>
            </p:cNvPr>
            <p:cNvSpPr txBox="1"/>
            <p:nvPr/>
          </p:nvSpPr>
          <p:spPr>
            <a:xfrm>
              <a:off x="3152989" y="1196121"/>
              <a:ext cx="888666" cy="1000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Step </a:t>
              </a:r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II</a:t>
              </a:r>
              <a:endPara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4BBE75B5-E452-8BAC-1113-3FC8EED85B1B}"/>
                </a:ext>
              </a:extLst>
            </p:cNvPr>
            <p:cNvSpPr txBox="1"/>
            <p:nvPr/>
          </p:nvSpPr>
          <p:spPr>
            <a:xfrm>
              <a:off x="6790323" y="1196121"/>
              <a:ext cx="888665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Step </a:t>
              </a:r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IV</a:t>
              </a:r>
              <a:endPara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pic>
          <p:nvPicPr>
            <p:cNvPr id="28" name="Picture 27" descr="Diagram&#10;&#10;Description automatically generated">
              <a:extLst>
                <a:ext uri="{FF2B5EF4-FFF2-40B4-BE49-F238E27FC236}">
                  <a16:creationId xmlns:a16="http://schemas.microsoft.com/office/drawing/2014/main" id="{897E60D1-78C8-53DF-36C0-5ED45203B6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3950" y="1196120"/>
              <a:ext cx="6896100" cy="3286125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B22D211-4F8D-2988-C08C-278C15EECCF0}"/>
                </a:ext>
              </a:extLst>
            </p:cNvPr>
            <p:cNvSpPr txBox="1"/>
            <p:nvPr/>
          </p:nvSpPr>
          <p:spPr>
            <a:xfrm>
              <a:off x="4982495" y="1196120"/>
              <a:ext cx="866988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4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Step II</a:t>
              </a:r>
              <a:r>
                <a:rPr lang="en-US" sz="140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</a:t>
              </a:r>
              <a:endParaRPr lang="en-US" sz="1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50E5B4E-7119-AB24-0085-0C9357885C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343400" y="2486025"/>
              <a:ext cx="33337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302A946-7BD6-5EA8-1D9F-0CDD7EAD30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162675" y="2486025"/>
              <a:ext cx="33337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76502BF1-A8EC-0DA9-7E05-AFFE5626D67F}"/>
                </a:ext>
              </a:extLst>
            </p:cNvPr>
            <p:cNvCxnSpPr>
              <a:cxnSpLocks/>
            </p:cNvCxnSpPr>
            <p:nvPr/>
          </p:nvCxnSpPr>
          <p:spPr>
            <a:xfrm>
              <a:off x="1820918" y="3371850"/>
              <a:ext cx="0" cy="609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222191EE-89BE-CD72-E2B8-7324032B6416}"/>
                </a:ext>
              </a:extLst>
            </p:cNvPr>
            <p:cNvCxnSpPr>
              <a:cxnSpLocks/>
            </p:cNvCxnSpPr>
            <p:nvPr/>
          </p:nvCxnSpPr>
          <p:spPr>
            <a:xfrm>
              <a:off x="7373993" y="3371850"/>
              <a:ext cx="0" cy="6096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45773250"/>
      </p:ext>
    </p:extLst>
  </p:cSld>
  <p:clrMapOvr>
    <a:masterClrMapping/>
  </p:clrMapOvr>
</p:sld>
</file>

<file path=ppt/theme/theme1.xml><?xml version="1.0" encoding="utf-8"?>
<a:theme xmlns:a="http://schemas.openxmlformats.org/drawingml/2006/main" name="Transport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5B961"/>
      </a:accent1>
      <a:accent2>
        <a:srgbClr val="D7D7D7"/>
      </a:accent2>
      <a:accent3>
        <a:srgbClr val="BF9000"/>
      </a:accent3>
      <a:accent4>
        <a:srgbClr val="FFE599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254</Words>
  <Application>Microsoft Office PowerPoint</Application>
  <PresentationFormat>On-screen Show (16:9)</PresentationFormat>
  <Paragraphs>67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Calibri</vt:lpstr>
      <vt:lpstr>Montserrat Thin</vt:lpstr>
      <vt:lpstr>Montserrat</vt:lpstr>
      <vt:lpstr>Times New Roman</vt:lpstr>
      <vt:lpstr>Montserrat Black</vt:lpstr>
      <vt:lpstr>Montserrat ExtraLight</vt:lpstr>
      <vt:lpstr>Arial</vt:lpstr>
      <vt:lpstr>Transport App Pitch Deck by Slidesgo</vt:lpstr>
      <vt:lpstr>Wasalni</vt:lpstr>
      <vt:lpstr>Introduction</vt:lpstr>
      <vt:lpstr>01</vt:lpstr>
      <vt:lpstr>Planning function </vt:lpstr>
      <vt:lpstr>Organizing function </vt:lpstr>
      <vt:lpstr>PowerPoint Presentation</vt:lpstr>
      <vt:lpstr>Influencing function </vt:lpstr>
      <vt:lpstr>Controlling function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Wasalni</dc:title>
  <cp:lastModifiedBy>201223898053</cp:lastModifiedBy>
  <cp:revision>5</cp:revision>
  <dcterms:modified xsi:type="dcterms:W3CDTF">2022-05-17T13:37:59Z</dcterms:modified>
</cp:coreProperties>
</file>